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0"/>
  </p:notesMasterIdLst>
  <p:handoutMasterIdLst>
    <p:handoutMasterId r:id="rId21"/>
  </p:handoutMasterIdLst>
  <p:sldIdLst>
    <p:sldId id="311" r:id="rId2"/>
    <p:sldId id="322" r:id="rId3"/>
    <p:sldId id="257" r:id="rId4"/>
    <p:sldId id="258" r:id="rId5"/>
    <p:sldId id="427" r:id="rId6"/>
    <p:sldId id="420" r:id="rId7"/>
    <p:sldId id="323" r:id="rId8"/>
    <p:sldId id="428" r:id="rId9"/>
    <p:sldId id="426" r:id="rId10"/>
    <p:sldId id="328" r:id="rId11"/>
    <p:sldId id="425" r:id="rId12"/>
    <p:sldId id="330" r:id="rId13"/>
    <p:sldId id="424" r:id="rId14"/>
    <p:sldId id="429" r:id="rId15"/>
    <p:sldId id="421" r:id="rId16"/>
    <p:sldId id="423" r:id="rId17"/>
    <p:sldId id="416" r:id="rId18"/>
    <p:sldId id="418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rie Seeger" initials="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FF00"/>
    <a:srgbClr val="660033"/>
    <a:srgbClr val="FF00FF"/>
    <a:srgbClr val="CC3300"/>
    <a:srgbClr val="00CC00"/>
    <a:srgbClr val="00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7" autoAdjust="0"/>
  </p:normalViewPr>
  <p:slideViewPr>
    <p:cSldViewPr>
      <p:cViewPr>
        <p:scale>
          <a:sx n="95" d="100"/>
          <a:sy n="95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9C702-81AF-4650-B3EF-0CA439A30E9A}" type="doc">
      <dgm:prSet loTypeId="urn:microsoft.com/office/officeart/2005/8/layout/radial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647577-9482-477D-BE9E-FA426C4F23F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Healthy Environment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7AB0A-F681-43AA-B82F-F1EF319376A0}" type="parTrans" cxnId="{42D476CF-74A3-4A2A-93B3-0AA107C69962}">
      <dgm:prSet/>
      <dgm:spPr/>
      <dgm:t>
        <a:bodyPr/>
        <a:lstStyle/>
        <a:p>
          <a:endParaRPr lang="en-US"/>
        </a:p>
      </dgm:t>
    </dgm:pt>
    <dgm:pt modelId="{E5550C71-F1EE-4A78-B371-9169E8197DBB}" type="sibTrans" cxnId="{42D476CF-74A3-4A2A-93B3-0AA107C69962}">
      <dgm:prSet/>
      <dgm:spPr/>
      <dgm:t>
        <a:bodyPr/>
        <a:lstStyle/>
        <a:p>
          <a:endParaRPr lang="en-US"/>
        </a:p>
      </dgm:t>
    </dgm:pt>
    <dgm:pt modelId="{4B037FC3-5A3A-4845-8B84-31C7AF48BF0D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/>
            <a:t>Step 1: Develop Program Policy</a:t>
          </a:r>
          <a:endParaRPr lang="en-US" b="1" dirty="0"/>
        </a:p>
      </dgm:t>
    </dgm:pt>
    <dgm:pt modelId="{26D9DD6B-41BB-41C5-AA9D-86762884AAC7}" type="parTrans" cxnId="{BC272FD3-00E5-4B9B-90E3-06F9580B7FF3}">
      <dgm:prSet/>
      <dgm:spPr/>
      <dgm:t>
        <a:bodyPr/>
        <a:lstStyle/>
        <a:p>
          <a:endParaRPr lang="en-US"/>
        </a:p>
      </dgm:t>
    </dgm:pt>
    <dgm:pt modelId="{B5B03A24-F9CD-4C66-BFB9-B34E3D46313F}" type="sibTrans" cxnId="{BC272FD3-00E5-4B9B-90E3-06F9580B7FF3}">
      <dgm:prSet/>
      <dgm:spPr>
        <a:solidFill>
          <a:srgbClr val="00FF00"/>
        </a:solidFill>
      </dgm:spPr>
      <dgm:t>
        <a:bodyPr/>
        <a:lstStyle/>
        <a:p>
          <a:endParaRPr lang="en-US"/>
        </a:p>
      </dgm:t>
    </dgm:pt>
    <dgm:pt modelId="{6DE74EDF-5576-4AEC-A5C2-EF2292AC158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/>
            <a:t>Step 2:</a:t>
          </a:r>
        </a:p>
        <a:p>
          <a:r>
            <a:rPr lang="en-US" b="1" dirty="0" smtClean="0"/>
            <a:t>Prepare to Enroll Children</a:t>
          </a:r>
          <a:endParaRPr lang="en-US" b="1" dirty="0"/>
        </a:p>
      </dgm:t>
    </dgm:pt>
    <dgm:pt modelId="{A6136C4E-0987-4DB2-9E6C-6F5F9ADDD743}" type="parTrans" cxnId="{175C96E0-2C5B-46ED-A372-B9AD0E5492C5}">
      <dgm:prSet/>
      <dgm:spPr/>
      <dgm:t>
        <a:bodyPr/>
        <a:lstStyle/>
        <a:p>
          <a:endParaRPr lang="en-US"/>
        </a:p>
      </dgm:t>
    </dgm:pt>
    <dgm:pt modelId="{8DBE1F17-A980-4638-A1CE-196E154FE8FC}" type="sibTrans" cxnId="{175C96E0-2C5B-46ED-A372-B9AD0E5492C5}">
      <dgm:prSet/>
      <dgm:spPr>
        <a:solidFill>
          <a:srgbClr val="00FF00"/>
        </a:solidFill>
      </dgm:spPr>
      <dgm:t>
        <a:bodyPr/>
        <a:lstStyle/>
        <a:p>
          <a:endParaRPr lang="en-US"/>
        </a:p>
      </dgm:t>
    </dgm:pt>
    <dgm:pt modelId="{D93DC40F-BAF3-4F65-A52B-F3C65E7CC93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/>
            <a:t>Step 3: </a:t>
          </a:r>
        </a:p>
        <a:p>
          <a:r>
            <a:rPr lang="en-US" b="1" dirty="0" smtClean="0"/>
            <a:t>Put it into Action</a:t>
          </a:r>
          <a:endParaRPr lang="en-US" b="1" dirty="0"/>
        </a:p>
      </dgm:t>
    </dgm:pt>
    <dgm:pt modelId="{F738F266-5973-4599-97BC-A7BE56C97817}" type="parTrans" cxnId="{98010AB1-A897-4105-9B1F-0C38CBF8EF82}">
      <dgm:prSet/>
      <dgm:spPr/>
      <dgm:t>
        <a:bodyPr/>
        <a:lstStyle/>
        <a:p>
          <a:endParaRPr lang="en-US"/>
        </a:p>
      </dgm:t>
    </dgm:pt>
    <dgm:pt modelId="{04A63A35-3278-486F-B4B1-D417072DC75D}" type="sibTrans" cxnId="{98010AB1-A897-4105-9B1F-0C38CBF8EF82}">
      <dgm:prSet/>
      <dgm:spPr>
        <a:solidFill>
          <a:srgbClr val="00FF00"/>
        </a:solidFill>
      </dgm:spPr>
      <dgm:t>
        <a:bodyPr/>
        <a:lstStyle/>
        <a:p>
          <a:endParaRPr lang="en-US"/>
        </a:p>
      </dgm:t>
    </dgm:pt>
    <dgm:pt modelId="{711742EB-5C9A-4816-B372-DB5CB76C58DD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 smtClean="0"/>
            <a:t>Step 4:</a:t>
          </a:r>
        </a:p>
        <a:p>
          <a:r>
            <a:rPr lang="en-US" b="1" dirty="0" smtClean="0"/>
            <a:t>Plan for Medical Emergencies </a:t>
          </a:r>
        </a:p>
      </dgm:t>
    </dgm:pt>
    <dgm:pt modelId="{38FEB27A-6C21-4330-8554-E55A6EC8A3D5}" type="parTrans" cxnId="{5E35BB95-3EA8-488D-B600-24AFF5544949}">
      <dgm:prSet/>
      <dgm:spPr/>
      <dgm:t>
        <a:bodyPr/>
        <a:lstStyle/>
        <a:p>
          <a:endParaRPr lang="en-US"/>
        </a:p>
      </dgm:t>
    </dgm:pt>
    <dgm:pt modelId="{5D46C9BF-84F1-4957-B0EA-BEE6C15C6259}" type="sibTrans" cxnId="{5E35BB95-3EA8-488D-B600-24AFF5544949}">
      <dgm:prSet/>
      <dgm:spPr>
        <a:solidFill>
          <a:srgbClr val="00FF00"/>
        </a:solidFill>
      </dgm:spPr>
      <dgm:t>
        <a:bodyPr/>
        <a:lstStyle/>
        <a:p>
          <a:endParaRPr lang="en-US"/>
        </a:p>
      </dgm:t>
    </dgm:pt>
    <dgm:pt modelId="{B14F4029-7F16-48BD-A0F3-8239D4137418}" type="pres">
      <dgm:prSet presAssocID="{E9A9C702-81AF-4650-B3EF-0CA439A30E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F0990-4037-4968-B27B-284D90ABA3DB}" type="pres">
      <dgm:prSet presAssocID="{C3647577-9482-477D-BE9E-FA426C4F23FA}" presName="centerShape" presStyleLbl="node0" presStyleIdx="0" presStyleCnt="1"/>
      <dgm:spPr/>
      <dgm:t>
        <a:bodyPr/>
        <a:lstStyle/>
        <a:p>
          <a:endParaRPr lang="en-US"/>
        </a:p>
      </dgm:t>
    </dgm:pt>
    <dgm:pt modelId="{9DD50E56-1EA2-4187-B33E-8D0E4DA7CE19}" type="pres">
      <dgm:prSet presAssocID="{4B037FC3-5A3A-4845-8B84-31C7AF48BF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5D7E1-77E9-4CD0-AF42-2BA9142D8856}" type="pres">
      <dgm:prSet presAssocID="{4B037FC3-5A3A-4845-8B84-31C7AF48BF0D}" presName="dummy" presStyleCnt="0"/>
      <dgm:spPr/>
    </dgm:pt>
    <dgm:pt modelId="{76E3A424-8274-46F6-974C-CE7FE6DC5B52}" type="pres">
      <dgm:prSet presAssocID="{B5B03A24-F9CD-4C66-BFB9-B34E3D46313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9040B8-1FCC-4329-B51C-ADD719F065F0}" type="pres">
      <dgm:prSet presAssocID="{6DE74EDF-5576-4AEC-A5C2-EF2292AC158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EE760-EB2A-4071-A5C3-1F0A630D4171}" type="pres">
      <dgm:prSet presAssocID="{6DE74EDF-5576-4AEC-A5C2-EF2292AC158A}" presName="dummy" presStyleCnt="0"/>
      <dgm:spPr/>
    </dgm:pt>
    <dgm:pt modelId="{AEEFCDC3-8C27-44BD-BFE7-5A73D06DD434}" type="pres">
      <dgm:prSet presAssocID="{8DBE1F17-A980-4638-A1CE-196E154FE8F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89818A5-C16E-46B5-8034-CE7FA6B5BC63}" type="pres">
      <dgm:prSet presAssocID="{D93DC40F-BAF3-4F65-A52B-F3C65E7CC9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7A7F8-2962-4DC0-B314-2B77B958EF04}" type="pres">
      <dgm:prSet presAssocID="{D93DC40F-BAF3-4F65-A52B-F3C65E7CC934}" presName="dummy" presStyleCnt="0"/>
      <dgm:spPr/>
    </dgm:pt>
    <dgm:pt modelId="{559B9648-22B5-4594-B048-7C759CC69941}" type="pres">
      <dgm:prSet presAssocID="{04A63A35-3278-486F-B4B1-D417072DC75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E68E770-EA16-4F93-82D1-C45068DECC66}" type="pres">
      <dgm:prSet presAssocID="{711742EB-5C9A-4816-B372-DB5CB76C58DD}" presName="node" presStyleLbl="node1" presStyleIdx="3" presStyleCnt="4" custRadScaleRad="100125" custRadScaleInc="5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2E52C-FABB-4390-BADE-5DCC77691FF0}" type="pres">
      <dgm:prSet presAssocID="{711742EB-5C9A-4816-B372-DB5CB76C58DD}" presName="dummy" presStyleCnt="0"/>
      <dgm:spPr/>
    </dgm:pt>
    <dgm:pt modelId="{666AC59D-48FA-4D59-BE6E-AFC04510A524}" type="pres">
      <dgm:prSet presAssocID="{5D46C9BF-84F1-4957-B0EA-BEE6C15C625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75C96E0-2C5B-46ED-A372-B9AD0E5492C5}" srcId="{C3647577-9482-477D-BE9E-FA426C4F23FA}" destId="{6DE74EDF-5576-4AEC-A5C2-EF2292AC158A}" srcOrd="1" destOrd="0" parTransId="{A6136C4E-0987-4DB2-9E6C-6F5F9ADDD743}" sibTransId="{8DBE1F17-A980-4638-A1CE-196E154FE8FC}"/>
    <dgm:cxn modelId="{42D476CF-74A3-4A2A-93B3-0AA107C69962}" srcId="{E9A9C702-81AF-4650-B3EF-0CA439A30E9A}" destId="{C3647577-9482-477D-BE9E-FA426C4F23FA}" srcOrd="0" destOrd="0" parTransId="{3787AB0A-F681-43AA-B82F-F1EF319376A0}" sibTransId="{E5550C71-F1EE-4A78-B371-9169E8197DBB}"/>
    <dgm:cxn modelId="{1F820557-163C-4A30-AD47-4BFC14E5B0E1}" type="presOf" srcId="{5D46C9BF-84F1-4957-B0EA-BEE6C15C6259}" destId="{666AC59D-48FA-4D59-BE6E-AFC04510A524}" srcOrd="0" destOrd="0" presId="urn:microsoft.com/office/officeart/2005/8/layout/radial6"/>
    <dgm:cxn modelId="{5E35BB95-3EA8-488D-B600-24AFF5544949}" srcId="{C3647577-9482-477D-BE9E-FA426C4F23FA}" destId="{711742EB-5C9A-4816-B372-DB5CB76C58DD}" srcOrd="3" destOrd="0" parTransId="{38FEB27A-6C21-4330-8554-E55A6EC8A3D5}" sibTransId="{5D46C9BF-84F1-4957-B0EA-BEE6C15C6259}"/>
    <dgm:cxn modelId="{6D1B2088-C90A-441D-835D-DF0B1388ACB4}" type="presOf" srcId="{04A63A35-3278-486F-B4B1-D417072DC75D}" destId="{559B9648-22B5-4594-B048-7C759CC69941}" srcOrd="0" destOrd="0" presId="urn:microsoft.com/office/officeart/2005/8/layout/radial6"/>
    <dgm:cxn modelId="{34FFDA2B-6AD9-46C3-A8A1-D85089F4B563}" type="presOf" srcId="{711742EB-5C9A-4816-B372-DB5CB76C58DD}" destId="{CE68E770-EA16-4F93-82D1-C45068DECC66}" srcOrd="0" destOrd="0" presId="urn:microsoft.com/office/officeart/2005/8/layout/radial6"/>
    <dgm:cxn modelId="{F9D7789E-7BF3-4284-9438-82781A53C981}" type="presOf" srcId="{8DBE1F17-A980-4638-A1CE-196E154FE8FC}" destId="{AEEFCDC3-8C27-44BD-BFE7-5A73D06DD434}" srcOrd="0" destOrd="0" presId="urn:microsoft.com/office/officeart/2005/8/layout/radial6"/>
    <dgm:cxn modelId="{7DA86B3E-A50D-4B25-A118-20CDA5FD14A7}" type="presOf" srcId="{E9A9C702-81AF-4650-B3EF-0CA439A30E9A}" destId="{B14F4029-7F16-48BD-A0F3-8239D4137418}" srcOrd="0" destOrd="0" presId="urn:microsoft.com/office/officeart/2005/8/layout/radial6"/>
    <dgm:cxn modelId="{98010AB1-A897-4105-9B1F-0C38CBF8EF82}" srcId="{C3647577-9482-477D-BE9E-FA426C4F23FA}" destId="{D93DC40F-BAF3-4F65-A52B-F3C65E7CC934}" srcOrd="2" destOrd="0" parTransId="{F738F266-5973-4599-97BC-A7BE56C97817}" sibTransId="{04A63A35-3278-486F-B4B1-D417072DC75D}"/>
    <dgm:cxn modelId="{63F67363-BA12-4A5D-92E7-E2513942FC3A}" type="presOf" srcId="{B5B03A24-F9CD-4C66-BFB9-B34E3D46313F}" destId="{76E3A424-8274-46F6-974C-CE7FE6DC5B52}" srcOrd="0" destOrd="0" presId="urn:microsoft.com/office/officeart/2005/8/layout/radial6"/>
    <dgm:cxn modelId="{7ED20B56-A6B6-4CB8-B432-F9BE9C7542BE}" type="presOf" srcId="{4B037FC3-5A3A-4845-8B84-31C7AF48BF0D}" destId="{9DD50E56-1EA2-4187-B33E-8D0E4DA7CE19}" srcOrd="0" destOrd="0" presId="urn:microsoft.com/office/officeart/2005/8/layout/radial6"/>
    <dgm:cxn modelId="{BC272FD3-00E5-4B9B-90E3-06F9580B7FF3}" srcId="{C3647577-9482-477D-BE9E-FA426C4F23FA}" destId="{4B037FC3-5A3A-4845-8B84-31C7AF48BF0D}" srcOrd="0" destOrd="0" parTransId="{26D9DD6B-41BB-41C5-AA9D-86762884AAC7}" sibTransId="{B5B03A24-F9CD-4C66-BFB9-B34E3D46313F}"/>
    <dgm:cxn modelId="{473752A9-3D89-44BE-8FBF-C87EF4A4A1A0}" type="presOf" srcId="{C3647577-9482-477D-BE9E-FA426C4F23FA}" destId="{CA1F0990-4037-4968-B27B-284D90ABA3DB}" srcOrd="0" destOrd="0" presId="urn:microsoft.com/office/officeart/2005/8/layout/radial6"/>
    <dgm:cxn modelId="{DA7D647A-590E-4D2E-A3BB-3BDC4DE4F31C}" type="presOf" srcId="{6DE74EDF-5576-4AEC-A5C2-EF2292AC158A}" destId="{9A9040B8-1FCC-4329-B51C-ADD719F065F0}" srcOrd="0" destOrd="0" presId="urn:microsoft.com/office/officeart/2005/8/layout/radial6"/>
    <dgm:cxn modelId="{419652C1-3C0F-4DAE-B8F7-8614F9D9A42C}" type="presOf" srcId="{D93DC40F-BAF3-4F65-A52B-F3C65E7CC934}" destId="{289818A5-C16E-46B5-8034-CE7FA6B5BC63}" srcOrd="0" destOrd="0" presId="urn:microsoft.com/office/officeart/2005/8/layout/radial6"/>
    <dgm:cxn modelId="{1E62CC62-4915-45D8-A2BC-5110B2F8A734}" type="presParOf" srcId="{B14F4029-7F16-48BD-A0F3-8239D4137418}" destId="{CA1F0990-4037-4968-B27B-284D90ABA3DB}" srcOrd="0" destOrd="0" presId="urn:microsoft.com/office/officeart/2005/8/layout/radial6"/>
    <dgm:cxn modelId="{FE33B130-A251-4229-B4CA-9FEBD070ED21}" type="presParOf" srcId="{B14F4029-7F16-48BD-A0F3-8239D4137418}" destId="{9DD50E56-1EA2-4187-B33E-8D0E4DA7CE19}" srcOrd="1" destOrd="0" presId="urn:microsoft.com/office/officeart/2005/8/layout/radial6"/>
    <dgm:cxn modelId="{8717A5BC-1FFF-43D8-BE5B-3C428CB94264}" type="presParOf" srcId="{B14F4029-7F16-48BD-A0F3-8239D4137418}" destId="{5355D7E1-77E9-4CD0-AF42-2BA9142D8856}" srcOrd="2" destOrd="0" presId="urn:microsoft.com/office/officeart/2005/8/layout/radial6"/>
    <dgm:cxn modelId="{91BCE8CC-55E0-4CAB-AE2E-5B7085DB37E0}" type="presParOf" srcId="{B14F4029-7F16-48BD-A0F3-8239D4137418}" destId="{76E3A424-8274-46F6-974C-CE7FE6DC5B52}" srcOrd="3" destOrd="0" presId="urn:microsoft.com/office/officeart/2005/8/layout/radial6"/>
    <dgm:cxn modelId="{6ABDB025-BCCB-43B5-8720-5F1D954E579C}" type="presParOf" srcId="{B14F4029-7F16-48BD-A0F3-8239D4137418}" destId="{9A9040B8-1FCC-4329-B51C-ADD719F065F0}" srcOrd="4" destOrd="0" presId="urn:microsoft.com/office/officeart/2005/8/layout/radial6"/>
    <dgm:cxn modelId="{9EEA5AB5-73F1-4091-BE80-163D65E04138}" type="presParOf" srcId="{B14F4029-7F16-48BD-A0F3-8239D4137418}" destId="{40DEE760-EB2A-4071-A5C3-1F0A630D4171}" srcOrd="5" destOrd="0" presId="urn:microsoft.com/office/officeart/2005/8/layout/radial6"/>
    <dgm:cxn modelId="{52E76A04-9B04-4527-BF1C-8D2F28006E8E}" type="presParOf" srcId="{B14F4029-7F16-48BD-A0F3-8239D4137418}" destId="{AEEFCDC3-8C27-44BD-BFE7-5A73D06DD434}" srcOrd="6" destOrd="0" presId="urn:microsoft.com/office/officeart/2005/8/layout/radial6"/>
    <dgm:cxn modelId="{B24C4255-C53D-44B8-A65C-40EB9FD6353B}" type="presParOf" srcId="{B14F4029-7F16-48BD-A0F3-8239D4137418}" destId="{289818A5-C16E-46B5-8034-CE7FA6B5BC63}" srcOrd="7" destOrd="0" presId="urn:microsoft.com/office/officeart/2005/8/layout/radial6"/>
    <dgm:cxn modelId="{6437A05B-672A-4809-9446-84592BCCFE39}" type="presParOf" srcId="{B14F4029-7F16-48BD-A0F3-8239D4137418}" destId="{3D67A7F8-2962-4DC0-B314-2B77B958EF04}" srcOrd="8" destOrd="0" presId="urn:microsoft.com/office/officeart/2005/8/layout/radial6"/>
    <dgm:cxn modelId="{654F7EC3-B540-444E-B2C7-7A64EEA333CA}" type="presParOf" srcId="{B14F4029-7F16-48BD-A0F3-8239D4137418}" destId="{559B9648-22B5-4594-B048-7C759CC69941}" srcOrd="9" destOrd="0" presId="urn:microsoft.com/office/officeart/2005/8/layout/radial6"/>
    <dgm:cxn modelId="{879CFE3D-59EC-480A-87FB-2D89DD5F3536}" type="presParOf" srcId="{B14F4029-7F16-48BD-A0F3-8239D4137418}" destId="{CE68E770-EA16-4F93-82D1-C45068DECC66}" srcOrd="10" destOrd="0" presId="urn:microsoft.com/office/officeart/2005/8/layout/radial6"/>
    <dgm:cxn modelId="{9759D543-725D-4080-AA6F-8283C021BD4F}" type="presParOf" srcId="{B14F4029-7F16-48BD-A0F3-8239D4137418}" destId="{B582E52C-FABB-4390-BADE-5DCC77691FF0}" srcOrd="11" destOrd="0" presId="urn:microsoft.com/office/officeart/2005/8/layout/radial6"/>
    <dgm:cxn modelId="{FEC48EFA-F34A-44F4-83C9-113CCD67AA51}" type="presParOf" srcId="{B14F4029-7F16-48BD-A0F3-8239D4137418}" destId="{666AC59D-48FA-4D59-BE6E-AFC04510A524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AC59D-48FA-4D59-BE6E-AFC04510A524}">
      <dsp:nvSpPr>
        <dsp:cNvPr id="0" name=""/>
        <dsp:cNvSpPr/>
      </dsp:nvSpPr>
      <dsp:spPr>
        <a:xfrm>
          <a:off x="747803" y="368306"/>
          <a:ext cx="2463784" cy="2463784"/>
        </a:xfrm>
        <a:prstGeom prst="blockArc">
          <a:avLst>
            <a:gd name="adj1" fmla="val 10892615"/>
            <a:gd name="adj2" fmla="val 16204299"/>
            <a:gd name="adj3" fmla="val 4639"/>
          </a:avLst>
        </a:prstGeom>
        <a:solidFill>
          <a:srgbClr val="00FF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9648-22B5-4594-B048-7C759CC69941}">
      <dsp:nvSpPr>
        <dsp:cNvPr id="0" name=""/>
        <dsp:cNvSpPr/>
      </dsp:nvSpPr>
      <dsp:spPr>
        <a:xfrm>
          <a:off x="747803" y="368308"/>
          <a:ext cx="2463784" cy="2463784"/>
        </a:xfrm>
        <a:prstGeom prst="blockArc">
          <a:avLst>
            <a:gd name="adj1" fmla="val 5395701"/>
            <a:gd name="adj2" fmla="val 10892620"/>
            <a:gd name="adj3" fmla="val 4639"/>
          </a:avLst>
        </a:prstGeom>
        <a:solidFill>
          <a:srgbClr val="00FF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FCDC3-8C27-44BD-BFE7-5A73D06DD434}">
      <dsp:nvSpPr>
        <dsp:cNvPr id="0" name=""/>
        <dsp:cNvSpPr/>
      </dsp:nvSpPr>
      <dsp:spPr>
        <a:xfrm>
          <a:off x="749307" y="368307"/>
          <a:ext cx="2463784" cy="2463784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00FF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3A424-8274-46F6-974C-CE7FE6DC5B52}">
      <dsp:nvSpPr>
        <dsp:cNvPr id="0" name=""/>
        <dsp:cNvSpPr/>
      </dsp:nvSpPr>
      <dsp:spPr>
        <a:xfrm>
          <a:off x="749307" y="368307"/>
          <a:ext cx="2463784" cy="2463784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00FF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1F0990-4037-4968-B27B-284D90ABA3DB}">
      <dsp:nvSpPr>
        <dsp:cNvPr id="0" name=""/>
        <dsp:cNvSpPr/>
      </dsp:nvSpPr>
      <dsp:spPr>
        <a:xfrm>
          <a:off x="1414313" y="1033313"/>
          <a:ext cx="1133772" cy="1133772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Healthy Environment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0350" y="1199350"/>
        <a:ext cx="801698" cy="801698"/>
      </dsp:txXfrm>
    </dsp:sp>
    <dsp:sp modelId="{9DD50E56-1EA2-4187-B33E-8D0E4DA7CE19}">
      <dsp:nvSpPr>
        <dsp:cNvPr id="0" name=""/>
        <dsp:cNvSpPr/>
      </dsp:nvSpPr>
      <dsp:spPr>
        <a:xfrm>
          <a:off x="1584379" y="58"/>
          <a:ext cx="793640" cy="79364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Step 1: Develop Program Policy</a:t>
          </a:r>
          <a:endParaRPr lang="en-US" sz="800" b="1" kern="1200" dirty="0"/>
        </a:p>
      </dsp:txBody>
      <dsp:txXfrm>
        <a:off x="1700605" y="116284"/>
        <a:ext cx="561188" cy="561188"/>
      </dsp:txXfrm>
    </dsp:sp>
    <dsp:sp modelId="{9A9040B8-1FCC-4329-B51C-ADD719F065F0}">
      <dsp:nvSpPr>
        <dsp:cNvPr id="0" name=""/>
        <dsp:cNvSpPr/>
      </dsp:nvSpPr>
      <dsp:spPr>
        <a:xfrm>
          <a:off x="2787700" y="1203379"/>
          <a:ext cx="793640" cy="79364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Step 2: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Prepare to Enroll Children</a:t>
          </a:r>
          <a:endParaRPr lang="en-US" sz="800" b="1" kern="1200" dirty="0"/>
        </a:p>
      </dsp:txBody>
      <dsp:txXfrm>
        <a:off x="2903926" y="1319605"/>
        <a:ext cx="561188" cy="561188"/>
      </dsp:txXfrm>
    </dsp:sp>
    <dsp:sp modelId="{289818A5-C16E-46B5-8034-CE7FA6B5BC63}">
      <dsp:nvSpPr>
        <dsp:cNvPr id="0" name=""/>
        <dsp:cNvSpPr/>
      </dsp:nvSpPr>
      <dsp:spPr>
        <a:xfrm>
          <a:off x="1584379" y="2406700"/>
          <a:ext cx="793640" cy="79364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Step 3: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Put it into Action</a:t>
          </a:r>
          <a:endParaRPr lang="en-US" sz="800" b="1" kern="1200" dirty="0"/>
        </a:p>
      </dsp:txBody>
      <dsp:txXfrm>
        <a:off x="1700605" y="2522926"/>
        <a:ext cx="561188" cy="561188"/>
      </dsp:txXfrm>
    </dsp:sp>
    <dsp:sp modelId="{CE68E770-EA16-4F93-82D1-C45068DECC66}">
      <dsp:nvSpPr>
        <dsp:cNvPr id="0" name=""/>
        <dsp:cNvSpPr/>
      </dsp:nvSpPr>
      <dsp:spPr>
        <a:xfrm>
          <a:off x="379990" y="1170964"/>
          <a:ext cx="793640" cy="79364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Step 4: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Plan for Medical Emergencies </a:t>
          </a:r>
        </a:p>
      </dsp:txBody>
      <dsp:txXfrm>
        <a:off x="496216" y="1287190"/>
        <a:ext cx="561188" cy="561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1"/>
            <a:ext cx="2972115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9631-BA8A-44C8-B3E4-6BFC47CF2140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62"/>
            <a:ext cx="2972115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829662"/>
            <a:ext cx="2972115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3B91-2DD6-4F43-BC78-9D967C61A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8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9145-954E-4DC3-9432-5ACF5E4D66D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7221-B55B-4F6D-B14A-D09C78D38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3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LINK:</a:t>
            </a:r>
            <a:r>
              <a:rPr lang="en-US" baseline="0" dirty="0" smtClean="0"/>
              <a:t> New </a:t>
            </a:r>
            <a:r>
              <a:rPr lang="en-US" baseline="0" dirty="0" err="1" smtClean="0"/>
              <a:t>Regs</a:t>
            </a:r>
            <a:endParaRPr lang="en-US" baseline="0" dirty="0" smtClean="0"/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LINK: Video segments re new </a:t>
            </a:r>
            <a:r>
              <a:rPr lang="en-US" baseline="0" dirty="0" err="1" smtClean="0"/>
              <a:t>regs</a:t>
            </a:r>
            <a:endParaRPr lang="en-US" baseline="0" dirty="0" smtClean="0"/>
          </a:p>
          <a:p>
            <a:r>
              <a:rPr lang="en-US" baseline="0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LINK: Q&amp;A re new </a:t>
            </a:r>
            <a:r>
              <a:rPr lang="en-US" baseline="0" dirty="0" err="1" smtClean="0"/>
              <a:t>regs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Some videos were tweaked to remove unprotected surfaces and the microwaving plastic shot in food safety.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Flexibility continues to be present around Module 5 and Skipper’s story. The video continues to have a strong impact but if trainers have another video available from a reliable source, it may be substituted with prior approval from PDP.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Order </a:t>
            </a:r>
            <a:r>
              <a:rPr lang="en-US" dirty="0" smtClean="0"/>
              <a:t>of the videos has </a:t>
            </a:r>
            <a:r>
              <a:rPr lang="en-US" dirty="0" smtClean="0"/>
              <a:t>changed </a:t>
            </a:r>
            <a:r>
              <a:rPr lang="en-US" dirty="0" smtClean="0"/>
              <a:t>as a result of the addition of a new Module #4 Nutrition and Food Safety.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1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re Video #7: OCFS form name has CHANGED</a:t>
            </a:r>
            <a:r>
              <a:rPr lang="en-US" baseline="0" dirty="0" smtClean="0"/>
              <a:t> (after video was finalized) – it’s correct on this slide, but incorrect on video menu:</a:t>
            </a:r>
          </a:p>
          <a:p>
            <a:r>
              <a:rPr lang="en-US" baseline="0" dirty="0" smtClean="0"/>
              <a:t>FROM – “Day Care Registration and Medical Statement of a Child in Care”</a:t>
            </a:r>
          </a:p>
          <a:p>
            <a:r>
              <a:rPr lang="en-US" baseline="0" dirty="0" smtClean="0"/>
              <a:t>TO      – “Day Care Registration and Child in Care Medical Statement”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87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Minor changes and clarifications made throughout. Not a major learning curve needed but all trainers should be putting the work in to learn what the changes 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Module 1 title change to help put the focus on the Regs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Large Inspection Checklist replaced with a “safety checklist”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Four primary steps in Module </a:t>
            </a:r>
            <a:r>
              <a:rPr lang="en-US" dirty="0" smtClean="0"/>
              <a:t>3 </a:t>
            </a:r>
            <a:r>
              <a:rPr lang="en-US" dirty="0" smtClean="0"/>
              <a:t>help narrow group focus.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New Module 4 – Stand alone Nutrition and Food Safety (pulled from old M6)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Modules 5, 6, 7 just shift forward – total of seven modules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“sheltering in place” discussion in Module </a:t>
            </a:r>
            <a:r>
              <a:rPr lang="en-US" dirty="0" smtClean="0"/>
              <a:t>7 [see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248 of NEW H&amp;S trainer’s manual]</a:t>
            </a:r>
            <a:br>
              <a:rPr lang="en-US" baseline="0" dirty="0" smtClean="0"/>
            </a:br>
            <a:r>
              <a:rPr lang="en-US" baseline="0" dirty="0" smtClean="0"/>
              <a:t>Link takes you to ECETP eLearning catalog – Emergency Preparedness </a:t>
            </a:r>
            <a:r>
              <a:rPr lang="en-US" baseline="0" dirty="0" err="1" smtClean="0"/>
              <a:t>tng</a:t>
            </a:r>
            <a:r>
              <a:rPr lang="en-US" baseline="0" dirty="0" smtClean="0"/>
              <a:t> is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item down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0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each module there is a heavier focus on the regulations.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5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3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2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r>
              <a:rPr lang="en-US" b="1" u="sng" dirty="0" smtClean="0"/>
              <a:t>OCFS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Provider letter is expected soon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OCFS knows this is a time of transition for all and will continue to provide updates and share new forms on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Click FOR TRAINERS AND ORGANIZATIONS (middle button bar)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Under</a:t>
            </a:r>
            <a:r>
              <a:rPr lang="en-US" baseline="0" dirty="0" smtClean="0"/>
              <a:t> “Health and Safety Trainers,” click first bullet: “Download important forms…”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Enter H&amp;S PW: hsTR41N3r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r>
              <a:rPr lang="en-US" b="1" u="sng" dirty="0" smtClean="0"/>
              <a:t>OCFS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Provider letter is expected soon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OCFS knows this is a time of transition for all and will continue to provide updates and share new forms on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has been confusion around WHO needs to take H&amp;S.  OCFS just clarified on the latest Q&amp;A document that it is only the primary caregiver.  Assistants and Subs are NOT required to take H&amp;S (and never really were).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Fully participating in co-training means being present and supporting or training through the entire course.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providers had referred to the Handbooks as </a:t>
            </a:r>
            <a:r>
              <a:rPr lang="en-US" dirty="0" smtClean="0"/>
              <a:t>the </a:t>
            </a:r>
            <a:r>
              <a:rPr lang="en-US" dirty="0" smtClean="0"/>
              <a:t>regulations,</a:t>
            </a:r>
            <a:r>
              <a:rPr lang="en-US" baseline="0" dirty="0" smtClean="0"/>
              <a:t> but ONLY THE REGULATIONS ARE THE REGULATIONS.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Handbooks had been referred to as the 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JOAN!!!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regulations have always been the focus but we now have the opportunity to use them as the primary learning tool.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(All references to Provider Handbooks have been removed;</a:t>
            </a:r>
            <a:r>
              <a:rPr lang="en-US" baseline="0" dirty="0" smtClean="0"/>
              <a:t> replaced with references to the regulations.)</a:t>
            </a:r>
            <a:br>
              <a:rPr lang="en-US" baseline="0" dirty="0" smtClean="0"/>
            </a:b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WILL NEED TO DOWNLOAD AND PRINT THE REGULATIONS FROM THE OCFS WEBSITE PRIOR TO YOUR CLASS!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Trainers should have mastery of the changes that impact Health and Safety at this point. The </a:t>
            </a:r>
            <a:r>
              <a:rPr lang="en-US" dirty="0" err="1" smtClean="0"/>
              <a:t>regs</a:t>
            </a:r>
            <a:r>
              <a:rPr lang="en-US" dirty="0" smtClean="0"/>
              <a:t> have been available for approximately four months.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Pages</a:t>
            </a:r>
            <a:r>
              <a:rPr lang="en-US" baseline="0" dirty="0" smtClean="0"/>
              <a:t> in curriculum that refers them to 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 instead of provider handbooks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7221-B55B-4F6D-B14A-D09C78D385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3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24,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24,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613C-1B42-4CD7-A60C-8B6728C4AE5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3F9CBF-1158-4BD1-B2DE-66D2D9FB8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73F9CBF-1158-4BD1-B2DE-66D2D9FB8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24, 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cfs.ny.gov/main/childcare/default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fs.ny.gov/main/childcare/assets/Family%20and%20Group%20Family%20Day%20Care%20Regulatory%20Questions%20and%20Answers.pdf" TargetMode="External"/><Relationship Id="rId4" Type="http://schemas.openxmlformats.org/officeDocument/2006/relationships/hyperlink" Target="http://ocfs.ny.gov/main/childcare/newregsvideo.a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ecetp.pdp.albany.edu/elearn_catalog.shtm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fs.ny.gov/main/childcare/default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tp.pdp.albany.edu/downloadfiles/trainers/HS/hstrainer.s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780108"/>
          </a:xfrm>
        </p:spPr>
        <p:txBody>
          <a:bodyPr>
            <a:normAutofit/>
          </a:bodyPr>
          <a:lstStyle/>
          <a:p>
            <a:r>
              <a:rPr lang="en-US" sz="4800" b="1" u="sng" cap="none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Health and </a:t>
            </a:r>
            <a:r>
              <a:rPr lang="en-US" sz="4800" b="1" u="sng" cap="none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sz="4800" b="1" u="sng" cap="none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afety Training</a:t>
            </a:r>
            <a:endParaRPr lang="en-US" sz="4800" b="1" u="sng" cap="none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lwhitney\AppData\Local\Microsoft\Windows\Temporary Internet Files\Content.IE5\34GFCWL3\MP90043932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0"/>
          <a:stretch/>
        </p:blipFill>
        <p:spPr bwMode="auto">
          <a:xfrm>
            <a:off x="4191000" y="3048000"/>
            <a:ext cx="4038600" cy="25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4732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Competencies for Becoming a Family or Group Family Day Care Provider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K:\Printing\PDP-TSG &amp; NYS &amp; OCFS Logos &amp; Graphics\Funding Logos\071912- Funding logo HORIZONTAL - COLOR - No Gov Comm Nam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28360"/>
            <a:ext cx="5466927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Focus on Teaching How to Use Regulations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3" descr="C:\Documents and Settings\lwhitney.PDP\Local Settings\Temporary Internet Files\Content.IE5\JRY5WGCL\MC900437651[1]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476748" cy="391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7400" y="2051145"/>
            <a:ext cx="19050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3399"/>
                </a:solidFill>
              </a:rPr>
              <a:t>Best Practice!!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5116512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3399"/>
                </a:solidFill>
              </a:rPr>
              <a:t>Regulations</a:t>
            </a:r>
          </a:p>
        </p:txBody>
      </p:sp>
      <p:sp>
        <p:nvSpPr>
          <p:cNvPr id="11" name="Up Arrow 10"/>
          <p:cNvSpPr/>
          <p:nvPr/>
        </p:nvSpPr>
        <p:spPr>
          <a:xfrm>
            <a:off x="6172200" y="2514600"/>
            <a:ext cx="723900" cy="228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697940"/>
            <a:ext cx="769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 are the 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quality…the very 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need to do!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5486400"/>
            <a:ext cx="6858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Important Links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ocfs.ny.gov/main/childcare/default.asp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ocfs.ny.gov/main/childcare/newregsvideo.asp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ocfs.ny.gov/main/childcare/assets/Family%20and%20Group%20Family%20Day%20Care%20Regulatory%20Questions%20and%20Answers.pdf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8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Minor Video Changes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lwhitney\AppData\Local\Microsoft\Windows\Temporary Internet Files\Content.IE5\FCZY7JZD\MP9004049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0" y="2209800"/>
            <a:ext cx="49072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Reordering of Video Segments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543800" cy="5257800"/>
          </a:xfrm>
        </p:spPr>
        <p:txBody>
          <a:bodyPr numCol="2">
            <a:noAutofit/>
          </a:bodyPr>
          <a:lstStyle/>
          <a:p>
            <a:pPr marL="461963" indent="-347663">
              <a:buNone/>
            </a:pPr>
            <a:r>
              <a:rPr lang="en-US" sz="1200" b="1" dirty="0"/>
              <a:t>Module 1: Your Primary Tool – The Regulations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	Introduction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 </a:t>
            </a:r>
          </a:p>
          <a:p>
            <a:pPr marL="461963" indent="-347663">
              <a:buNone/>
            </a:pPr>
            <a:r>
              <a:rPr lang="en-US" sz="1200" b="1" dirty="0"/>
              <a:t>Module 2: Creating a Safe Environment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2	Indoor </a:t>
            </a:r>
            <a:r>
              <a:rPr lang="en-US" sz="1200" dirty="0"/>
              <a:t>Safety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3	Outdoor </a:t>
            </a:r>
            <a:r>
              <a:rPr lang="en-US" sz="1200" dirty="0"/>
              <a:t>Safety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4	What </a:t>
            </a:r>
            <a:r>
              <a:rPr lang="en-US" sz="1200" dirty="0"/>
              <a:t>Is Competent, Direct Supervision?</a:t>
            </a:r>
          </a:p>
          <a:p>
            <a:pPr marL="461963" indent="-347663">
              <a:buNone/>
            </a:pPr>
            <a:r>
              <a:rPr lang="en-US" sz="1200" dirty="0"/>
              <a:t> </a:t>
            </a:r>
          </a:p>
          <a:p>
            <a:pPr marL="461963" indent="-347663">
              <a:buNone/>
            </a:pPr>
            <a:r>
              <a:rPr lang="en-US" sz="1200" b="1" dirty="0"/>
              <a:t>Module 3: Creating a Healthy Environment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5	Developing </a:t>
            </a:r>
            <a:r>
              <a:rPr lang="en-US" sz="1200" dirty="0"/>
              <a:t>Health Care Policies and Procedures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6	Developing </a:t>
            </a:r>
            <a:r>
              <a:rPr lang="en-US" sz="1200" dirty="0"/>
              <a:t>Your Own Health Care Plan</a:t>
            </a:r>
          </a:p>
          <a:p>
            <a:pPr marL="461963" indent="-347663">
              <a:buNone/>
              <a:tabLst>
                <a:tab pos="461963" algn="l"/>
              </a:tabLst>
            </a:pPr>
            <a:r>
              <a:rPr lang="en-US" sz="1200" dirty="0"/>
              <a:t>#</a:t>
            </a:r>
            <a:r>
              <a:rPr lang="en-US" sz="1200" dirty="0" smtClean="0"/>
              <a:t>7	Day </a:t>
            </a:r>
            <a:r>
              <a:rPr lang="en-US" sz="1200" dirty="0"/>
              <a:t>Care Registration and </a:t>
            </a:r>
            <a:br>
              <a:rPr lang="en-US" sz="1200" dirty="0"/>
            </a:br>
            <a:r>
              <a:rPr lang="en-US" sz="1200" dirty="0" smtClean="0"/>
              <a:t>Child </a:t>
            </a:r>
            <a:r>
              <a:rPr lang="en-US" sz="1200" dirty="0"/>
              <a:t>in Care Medical Statement 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8	Immunizations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9	Lead </a:t>
            </a:r>
            <a:r>
              <a:rPr lang="en-US" sz="1200" dirty="0"/>
              <a:t>Poisoning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10	Conducting </a:t>
            </a:r>
            <a:r>
              <a:rPr lang="en-US" sz="1200" dirty="0"/>
              <a:t>a Daily Health Check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11	Administering </a:t>
            </a:r>
            <a:r>
              <a:rPr lang="en-US" sz="1200" dirty="0"/>
              <a:t>Medication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12	Planning </a:t>
            </a:r>
            <a:r>
              <a:rPr lang="en-US" sz="1200" dirty="0"/>
              <a:t>for Emergencies</a:t>
            </a:r>
          </a:p>
          <a:p>
            <a:pPr marL="461963" indent="-347663">
              <a:buNone/>
            </a:pPr>
            <a:r>
              <a:rPr lang="en-US" sz="1200" dirty="0"/>
              <a:t> </a:t>
            </a:r>
          </a:p>
          <a:p>
            <a:pPr marL="461963" indent="-347663">
              <a:buNone/>
            </a:pPr>
            <a:endParaRPr lang="en-US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347663">
              <a:buNone/>
            </a:pP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347663">
              <a:buNone/>
            </a:pPr>
            <a:endParaRPr lang="en-US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347663">
              <a:buNone/>
            </a:pP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347663">
              <a:buNone/>
            </a:pP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 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#’S CHANGE STARTING 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HERE:</a:t>
            </a:r>
          </a:p>
          <a:p>
            <a:pPr marL="461963" indent="-347663">
              <a:buNone/>
            </a:pPr>
            <a:r>
              <a:rPr lang="en-US" sz="1200" b="1" dirty="0" smtClean="0"/>
              <a:t>Module </a:t>
            </a:r>
            <a:r>
              <a:rPr lang="en-US" sz="1200" b="1" dirty="0"/>
              <a:t>4: Nutrition and Food Safety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13	Infant </a:t>
            </a:r>
            <a:r>
              <a:rPr lang="en-US" sz="1200" dirty="0"/>
              <a:t>Feeding       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14	Food </a:t>
            </a:r>
            <a:r>
              <a:rPr lang="en-US" sz="1200" dirty="0"/>
              <a:t>Safety</a:t>
            </a:r>
          </a:p>
          <a:p>
            <a:pPr marL="461963" indent="-347663">
              <a:buNone/>
            </a:pPr>
            <a:r>
              <a:rPr lang="en-US" sz="1200" dirty="0"/>
              <a:t> </a:t>
            </a:r>
          </a:p>
          <a:p>
            <a:pPr marL="461963" indent="-347663">
              <a:buNone/>
            </a:pPr>
            <a:r>
              <a:rPr lang="en-US" sz="1200" b="1" dirty="0"/>
              <a:t>Module 5: Preventing Germ Transmission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15	Germ </a:t>
            </a:r>
            <a:r>
              <a:rPr lang="en-US" sz="1200" dirty="0"/>
              <a:t>Transmission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16	Hand </a:t>
            </a:r>
            <a:r>
              <a:rPr lang="en-US" sz="1200" dirty="0"/>
              <a:t>Washing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17	Cleaning </a:t>
            </a:r>
            <a:r>
              <a:rPr lang="en-US" sz="1200" dirty="0"/>
              <a:t>and Sanitizing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18	Safety </a:t>
            </a:r>
            <a:r>
              <a:rPr lang="en-US" sz="1200" dirty="0"/>
              <a:t>Precautions Relating to Blood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19	Diaper </a:t>
            </a:r>
            <a:r>
              <a:rPr lang="en-US" sz="1200" dirty="0"/>
              <a:t>Changing</a:t>
            </a:r>
          </a:p>
          <a:p>
            <a:pPr marL="461963" indent="-347663">
              <a:buNone/>
            </a:pPr>
            <a:r>
              <a:rPr lang="en-US" sz="1200" dirty="0"/>
              <a:t> </a:t>
            </a:r>
          </a:p>
          <a:p>
            <a:pPr marL="111125" indent="3175">
              <a:buNone/>
            </a:pPr>
            <a:r>
              <a:rPr lang="en-US" sz="1200" b="1" dirty="0"/>
              <a:t>Module 6: Protect and Prevent: Child Abuse and Maltreatment, Sudden Infant Death Syndrome (SIDS), and Shaken Baby Syndrome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20	Your </a:t>
            </a:r>
            <a:r>
              <a:rPr lang="en-US" sz="1200" dirty="0"/>
              <a:t>Role as a Mandated Reporter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21	Child </a:t>
            </a:r>
            <a:r>
              <a:rPr lang="en-US" sz="1200" dirty="0"/>
              <a:t>Abuse and Maltreatment Indicators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22	Reasonable </a:t>
            </a:r>
            <a:r>
              <a:rPr lang="en-US" sz="1200" dirty="0"/>
              <a:t>Cause to Suspect</a:t>
            </a:r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23	SIDS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24	Shaken </a:t>
            </a:r>
            <a:r>
              <a:rPr lang="en-US" sz="1200" dirty="0"/>
              <a:t>Baby Syndrome</a:t>
            </a:r>
          </a:p>
          <a:p>
            <a:pPr marL="461963" indent="-347663">
              <a:buNone/>
            </a:pPr>
            <a:r>
              <a:rPr lang="en-US" sz="1200" dirty="0"/>
              <a:t> </a:t>
            </a:r>
          </a:p>
          <a:p>
            <a:pPr marL="461963" indent="-347663">
              <a:buNone/>
            </a:pPr>
            <a:r>
              <a:rPr lang="en-US" sz="1200" b="1" dirty="0"/>
              <a:t>Module 7: Emergency Preparation and Response</a:t>
            </a:r>
            <a:endParaRPr lang="en-US" sz="1200" dirty="0"/>
          </a:p>
          <a:p>
            <a:pPr marL="461963" indent="-347663">
              <a:buNone/>
            </a:pPr>
            <a:r>
              <a:rPr lang="en-US" sz="1200" dirty="0"/>
              <a:t>#</a:t>
            </a:r>
            <a:r>
              <a:rPr lang="en-US" sz="1200" dirty="0" smtClean="0"/>
              <a:t>25	Emergency </a:t>
            </a:r>
            <a:r>
              <a:rPr lang="en-US" sz="1200" dirty="0"/>
              <a:t>Preparedness and Fire Safety</a:t>
            </a:r>
          </a:p>
          <a:p>
            <a:pPr marL="461963" indent="-347663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58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New Health &amp; Safety Curriculum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69427" cy="50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9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Curriculum Changes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48600" cy="5410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Module 1 New Title: 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“Your Primary Tool, The Regulations”</a:t>
            </a:r>
          </a:p>
          <a:p>
            <a:pPr lv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Module 2: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New “Safety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Checklist”</a:t>
            </a:r>
          </a:p>
          <a:p>
            <a:pPr lv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Module 3: Narrowed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Focus (Four Primary Steps)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New Module 4: “Nutrition and Food Safety”</a:t>
            </a:r>
          </a:p>
          <a:p>
            <a:pPr lvl="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Module 5:  Preventing Germ Transmission</a:t>
            </a:r>
          </a:p>
          <a:p>
            <a:pPr lvl="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Module 6:  Protect and Prevent </a:t>
            </a:r>
          </a:p>
          <a:p>
            <a:pPr lvl="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Module 7: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Emergency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Preparation: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increased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focus on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Sheltering in Place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0267100"/>
              </p:ext>
            </p:extLst>
          </p:nvPr>
        </p:nvGraphicFramePr>
        <p:xfrm>
          <a:off x="4800600" y="3581400"/>
          <a:ext cx="3962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68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Primary Change…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2672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Regulations </a:t>
            </a:r>
          </a:p>
          <a:p>
            <a:pPr marL="411480" lvl="1" indent="0">
              <a:buNone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Regulations</a:t>
            </a:r>
          </a:p>
          <a:p>
            <a:pPr marL="777240" lvl="2" indent="0">
              <a:buNone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Regulations</a:t>
            </a:r>
          </a:p>
          <a:p>
            <a:pPr marL="777240" lvl="2" indent="0">
              <a:buNone/>
            </a:pP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77240" lvl="2" indent="0">
              <a:buNone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Focus on the Regulations...</a:t>
            </a:r>
          </a:p>
          <a:p>
            <a:pPr marL="777240" lvl="2" indent="0"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Empower providers to use them as their </a:t>
            </a:r>
            <a:r>
              <a:rPr lang="en-US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business tool.</a:t>
            </a:r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1" name="Picture 5" descr="C:\Users\lwhitney\AppData\Local\Microsoft\Windows\Temporary Internet Files\Content.IE5\34GFCWL3\MP9004310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55343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Questions?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lwhitney\AppData\Local\Microsoft\Windows\Temporary Internet Files\Content.IE5\MZX5WL2M\MP9004392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101">
            <a:off x="2705099" y="1330499"/>
            <a:ext cx="3733800" cy="5008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543800" cy="2819400"/>
          </a:xfrm>
        </p:spPr>
        <p:txBody>
          <a:bodyPr>
            <a:normAutofit/>
          </a:bodyPr>
          <a:lstStyle/>
          <a:p>
            <a:r>
              <a:rPr lang="en-US" sz="4800" b="1" cap="none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you!</a:t>
            </a:r>
            <a:endParaRPr lang="en-US" sz="4800" b="1" cap="none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229600" cy="1981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or comments about this training? Contact the Professional Development Program</a:t>
            </a:r>
          </a:p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518-443-5940</a:t>
            </a:r>
          </a:p>
          <a:p>
            <a:pPr algn="ctr"/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healthandsafety@albany.edu   </a:t>
            </a:r>
            <a:endParaRPr lang="en-US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K:\Printing\PDP-TSG &amp; NYS &amp; OCFS Logos &amp; Graphics\Funding Logos\071912- Funding logo HORIZONTAL - COLOR - No Gov Comm Nam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28360"/>
            <a:ext cx="5466927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Training Acknowledgement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This training is provided by the Professional Development Program through a contractual agreement between the NYS Office of Children and Family Services and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The Research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Foundation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for the State University of New York at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the University at Albany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99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whitney\AppData\Local\Microsoft\Windows\Temporary Internet Files\Content.IE5\MZX5WL2M\MP9004230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Welcome!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Colleen O’Grady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Manager, Department of Early Childhood Training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Development Program  </a:t>
            </a:r>
          </a:p>
          <a:p>
            <a:endParaRPr lang="en-US" sz="2800" dirty="0" smtClean="0">
              <a:solidFill>
                <a:srgbClr val="000066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 Meyer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Education Specialist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Development Program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3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Program Updates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Hiring of PDP Trainer</a:t>
            </a:r>
          </a:p>
          <a:p>
            <a:pPr marL="114300" lvl="0" indent="0"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PDP’s Health and Safety Support Team:</a:t>
            </a:r>
          </a:p>
          <a:p>
            <a:pPr lvl="2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Colleen O’Grady, Kathleen Sanford, Ellen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Schaefer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Regulations go into effect on May 1,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Get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 the Habit and Stay Tuned to OCFS Website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http://ocfs.ny.gov/main/childcare/default.asp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Program Updates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ECETP Health &amp; Safety Trainer Website:</a:t>
            </a:r>
          </a:p>
          <a:p>
            <a:pPr marL="114300" lvl="0" indent="0" algn="ctr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www.ecetp.pdp.albany.edu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10789" r="6286" b="48077"/>
          <a:stretch/>
        </p:blipFill>
        <p:spPr bwMode="auto">
          <a:xfrm>
            <a:off x="415776" y="2949191"/>
            <a:ext cx="7509024" cy="32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4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Program Policy Reminders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Rosters MUST be submitted within five calendar days of course completion </a:t>
            </a:r>
          </a:p>
          <a:p>
            <a:pPr lvl="0"/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The program’s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primary caregiver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must take H&amp;S </a:t>
            </a:r>
          </a:p>
          <a:p>
            <a:pPr lvl="0"/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Assistants and Substitutes are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NOT required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to take H&amp;S</a:t>
            </a:r>
          </a:p>
          <a:p>
            <a:pPr marL="114300" lvl="0" indent="0"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Course participants must make up any missed coursework within 60 days</a:t>
            </a:r>
          </a:p>
          <a:p>
            <a:pPr lvl="0"/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Working email must be on file for all trainers</a:t>
            </a:r>
          </a:p>
          <a:p>
            <a:pPr lvl="0"/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All trainers must train or fully participate in co-training the course at least twice per year.  </a:t>
            </a:r>
          </a:p>
          <a:p>
            <a:pPr marL="1051560" lvl="4" indent="0">
              <a:buClr>
                <a:schemeClr val="bg1">
                  <a:lumMod val="50000"/>
                </a:schemeClr>
              </a:buClr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Program Policy Changes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FDC/GFDC Provider Handbooks will no longer be used</a:t>
            </a:r>
          </a:p>
          <a:p>
            <a:pPr marL="114300" lvl="0" indent="0"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All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individuals taking this class must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have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 program application number, registration number, or license number, and it must be entered on the course roster.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37360" lvl="8" indent="0">
              <a:buClr>
                <a:schemeClr val="bg1">
                  <a:lumMod val="50000"/>
                </a:schemeClr>
              </a:buClr>
              <a:buNone/>
            </a:pPr>
            <a:endParaRPr lang="en-US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51560" lvl="4" indent="0">
              <a:buClr>
                <a:schemeClr val="bg1">
                  <a:lumMod val="50000"/>
                </a:schemeClr>
              </a:buClr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grady\Desktop\HS Training Roster rev Apr 20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591" r="6802" b="1000"/>
          <a:stretch/>
        </p:blipFill>
        <p:spPr bwMode="auto">
          <a:xfrm rot="5400000">
            <a:off x="1346896" y="-549731"/>
            <a:ext cx="5832235" cy="806882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Program Policy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Applicants not licensed or registered within two years of completing the H&amp;S course must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repeat</a:t>
            </a:r>
          </a:p>
          <a:p>
            <a:pPr marL="114300" lvl="0" indent="0"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[416/417.14(a)]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Before the Office issues an initial registration, the person who will be the provider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must complete a health and safety training course approved by the Office relating to the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protection of the health and safety of children and must demonstrate basic competency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with regard to health and safety standards. All health and safety training received after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the application for a registration has been submitted, but prior to issuance of the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registration, may be applied to the initial fifteen (15) hours of training required pursuant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to section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[416/417].14(d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) of this Part. Health and safety training must be successfully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completed once by an applicant or provider. If an applicant does not become licensed or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registered within two years of successfully completing the health and safety training, the</a:t>
            </a:r>
          </a:p>
          <a:p>
            <a:pPr marL="411480" lvl="1" indent="0">
              <a:buNone/>
            </a:pP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coursework must be repeated.</a:t>
            </a:r>
          </a:p>
        </p:txBody>
      </p:sp>
    </p:spTree>
    <p:extLst>
      <p:ext uri="{BB962C8B-B14F-4D97-AF65-F5344CB8AC3E}">
        <p14:creationId xmlns:p14="http://schemas.microsoft.com/office/powerpoint/2010/main" val="3991823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8709</TotalTime>
  <Words>1012</Words>
  <Application>Microsoft Office PowerPoint</Application>
  <PresentationFormat>On-screen Show (4:3)</PresentationFormat>
  <Paragraphs>216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Health and Safety Training</vt:lpstr>
      <vt:lpstr>Training Acknowledgement</vt:lpstr>
      <vt:lpstr>Welcome!</vt:lpstr>
      <vt:lpstr>Program Updates</vt:lpstr>
      <vt:lpstr>Program Updates</vt:lpstr>
      <vt:lpstr>Program Policy Reminders</vt:lpstr>
      <vt:lpstr>Program Policy Changes</vt:lpstr>
      <vt:lpstr>PowerPoint Presentation</vt:lpstr>
      <vt:lpstr>Program Policy Changes</vt:lpstr>
      <vt:lpstr>Focus on Teaching How to Use Regulations</vt:lpstr>
      <vt:lpstr>Important Links</vt:lpstr>
      <vt:lpstr>Minor Video Changes</vt:lpstr>
      <vt:lpstr>Reordering of Video Segments</vt:lpstr>
      <vt:lpstr>New Health &amp; Safety Curriculum</vt:lpstr>
      <vt:lpstr>Curriculum Changes</vt:lpstr>
      <vt:lpstr>Primary Change…</vt:lpstr>
      <vt:lpstr>Questions?</vt:lpstr>
      <vt:lpstr>Thank you!</vt:lpstr>
    </vt:vector>
  </TitlesOfParts>
  <Company>SUNY PDP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Through Challenging Situations</dc:title>
  <dc:creator>Joan Meyer</dc:creator>
  <cp:lastModifiedBy>Colleen O'Grady</cp:lastModifiedBy>
  <cp:revision>299</cp:revision>
  <cp:lastPrinted>2011-07-28T13:34:46Z</cp:lastPrinted>
  <dcterms:created xsi:type="dcterms:W3CDTF">2011-06-10T13:52:41Z</dcterms:created>
  <dcterms:modified xsi:type="dcterms:W3CDTF">2014-04-24T19:50:44Z</dcterms:modified>
</cp:coreProperties>
</file>